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68F-54CC-46E3-9DD1-BBE3CE8ECB5D}" type="datetimeFigureOut">
              <a:rPr lang="nb-NO" smtClean="0"/>
              <a:t>21.07.2021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9FC-7EE9-4A13-B251-0931FC769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136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68F-54CC-46E3-9DD1-BBE3CE8ECB5D}" type="datetimeFigureOut">
              <a:rPr lang="nb-NO" smtClean="0"/>
              <a:t>21.07.2021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9FC-7EE9-4A13-B251-0931FC769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408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68F-54CC-46E3-9DD1-BBE3CE8ECB5D}" type="datetimeFigureOut">
              <a:rPr lang="nb-NO" smtClean="0"/>
              <a:t>21.07.2021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9FC-7EE9-4A13-B251-0931FC769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22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68F-54CC-46E3-9DD1-BBE3CE8ECB5D}" type="datetimeFigureOut">
              <a:rPr lang="nb-NO" smtClean="0"/>
              <a:t>21.07.2021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9FC-7EE9-4A13-B251-0931FC769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083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68F-54CC-46E3-9DD1-BBE3CE8ECB5D}" type="datetimeFigureOut">
              <a:rPr lang="nb-NO" smtClean="0"/>
              <a:t>21.07.2021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9FC-7EE9-4A13-B251-0931FC769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485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68F-54CC-46E3-9DD1-BBE3CE8ECB5D}" type="datetimeFigureOut">
              <a:rPr lang="nb-NO" smtClean="0"/>
              <a:t>21.07.2021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9FC-7EE9-4A13-B251-0931FC769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019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68F-54CC-46E3-9DD1-BBE3CE8ECB5D}" type="datetimeFigureOut">
              <a:rPr lang="nb-NO" smtClean="0"/>
              <a:t>21.07.2021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9FC-7EE9-4A13-B251-0931FC769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492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68F-54CC-46E3-9DD1-BBE3CE8ECB5D}" type="datetimeFigureOut">
              <a:rPr lang="nb-NO" smtClean="0"/>
              <a:t>21.07.2021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9FC-7EE9-4A13-B251-0931FC769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3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68F-54CC-46E3-9DD1-BBE3CE8ECB5D}" type="datetimeFigureOut">
              <a:rPr lang="nb-NO" smtClean="0"/>
              <a:t>21.07.2021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9FC-7EE9-4A13-B251-0931FC769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786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68F-54CC-46E3-9DD1-BBE3CE8ECB5D}" type="datetimeFigureOut">
              <a:rPr lang="nb-NO" smtClean="0"/>
              <a:t>21.07.2021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9FC-7EE9-4A13-B251-0931FC769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431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68F-54CC-46E3-9DD1-BBE3CE8ECB5D}" type="datetimeFigureOut">
              <a:rPr lang="nb-NO" smtClean="0"/>
              <a:t>21.07.2021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9FC-7EE9-4A13-B251-0931FC769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439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E68F-54CC-46E3-9DD1-BBE3CE8ECB5D}" type="datetimeFigureOut">
              <a:rPr lang="nb-NO" smtClean="0"/>
              <a:t>21.07.2021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D9FC-7EE9-4A13-B251-0931FC7692E0}" type="slidenum">
              <a:rPr lang="nb-NO" smtClean="0"/>
              <a:t>‹#›</a:t>
            </a:fld>
            <a:endParaRPr lang="nb-NO"/>
          </a:p>
        </p:txBody>
      </p:sp>
      <p:sp>
        <p:nvSpPr>
          <p:cNvPr id="7" name="MSIPCMContentMarking" descr="{&quot;HashCode&quot;:1831732991,&quot;Placement&quot;:&quot;Footer&quot;}"/>
          <p:cNvSpPr txBox="1"/>
          <p:nvPr userDrawn="1"/>
        </p:nvSpPr>
        <p:spPr>
          <a:xfrm>
            <a:off x="5389152" y="6595656"/>
            <a:ext cx="141369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</a:rPr>
              <a:t>Schlumberger-Private</a:t>
            </a:r>
          </a:p>
        </p:txBody>
      </p:sp>
    </p:spTree>
    <p:extLst>
      <p:ext uri="{BB962C8B-B14F-4D97-AF65-F5344CB8AC3E}">
        <p14:creationId xmlns:p14="http://schemas.microsoft.com/office/powerpoint/2010/main" val="30549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645" y="1739242"/>
            <a:ext cx="9458176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cs typeface="72 Black" panose="020B0A04030603020204" pitchFamily="34" charset="0"/>
              </a:rPr>
              <a:t>Client: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DNO Norge AS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Rig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Borgland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Dolphin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Well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1/3 – A – 1H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Date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20-Jul-21</a:t>
            </a:r>
            <a:endParaRPr lang="nb-NO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733" y="4967025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u="sng" dirty="0">
                <a:solidFill>
                  <a:schemeClr val="accent1"/>
                </a:solidFill>
              </a:rPr>
              <a:t>IBCS-E Sub Lost in the Well Incident</a:t>
            </a:r>
            <a:endParaRPr lang="nb-NO" sz="4400" u="sng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8026"/>
            <a:ext cx="1786597" cy="6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7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Situation Description</a:t>
            </a:r>
            <a:r>
              <a:rPr lang="en-US" dirty="0"/>
              <a:t>: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During the rig down of the Wireline IBC-CBL Run on the 13 3/8” Casing, the tools were being pulled by the rig </a:t>
            </a:r>
            <a:r>
              <a:rPr lang="en-US" dirty="0" err="1"/>
              <a:t>tugger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tugger</a:t>
            </a:r>
            <a:r>
              <a:rPr lang="en-US" dirty="0"/>
              <a:t> chain had an angle in relation to the well, this causing that the wireline tools were tilted while rigging up and down.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Due to the size of the rotating sub (IBCS-E OD: 10.33in) half of the bowl on the RT was taken out to create clearance.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rig </a:t>
            </a:r>
            <a:r>
              <a:rPr lang="en-US" dirty="0" err="1"/>
              <a:t>tugger</a:t>
            </a:r>
            <a:r>
              <a:rPr lang="en-US" dirty="0"/>
              <a:t> doesn’t have any tension indicator, High tension alarm or shut down.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8026"/>
            <a:ext cx="1786597" cy="6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7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822675" cy="2447777"/>
          </a:xfrm>
        </p:spPr>
        <p:txBody>
          <a:bodyPr>
            <a:normAutofit/>
          </a:bodyPr>
          <a:lstStyle/>
          <a:p>
            <a:r>
              <a:rPr lang="en-US" u="sng" dirty="0"/>
              <a:t>Wireline BHA</a:t>
            </a:r>
            <a:r>
              <a:rPr lang="en-US" dirty="0"/>
              <a:t>: </a:t>
            </a:r>
            <a:br>
              <a:rPr lang="en-US" dirty="0"/>
            </a:b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EDTC – DSLT – USIT_IBC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200" dirty="0"/>
              <a:t>Length: 14.33m</a:t>
            </a:r>
            <a:br>
              <a:rPr lang="en-US" sz="2200" dirty="0"/>
            </a:br>
            <a:r>
              <a:rPr lang="en-US" sz="2200" dirty="0"/>
              <a:t>Max OD: 10.33 in</a:t>
            </a:r>
            <a:endParaRPr lang="nb-NO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272" y="2206170"/>
            <a:ext cx="2686050" cy="4200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187" y="3631524"/>
            <a:ext cx="3162300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694" y="2212371"/>
            <a:ext cx="3124200" cy="4257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6127" y="5074805"/>
            <a:ext cx="331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Rotating Sub </a:t>
            </a:r>
            <a:r>
              <a:rPr lang="en-US" sz="2400" b="1" dirty="0">
                <a:solidFill>
                  <a:srgbClr val="FF0000"/>
                </a:solidFill>
              </a:rPr>
              <a:t>IBCS-E</a:t>
            </a:r>
            <a:endParaRPr lang="nb-NO" sz="2400" b="1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665007">
            <a:off x="8541839" y="5631530"/>
            <a:ext cx="1007694" cy="1929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8026"/>
            <a:ext cx="1786597" cy="6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6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Incident Description</a:t>
            </a:r>
            <a:endParaRPr lang="nb-NO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During the rig down of the Wireline </a:t>
            </a:r>
            <a:r>
              <a:rPr lang="en-US" dirty="0" err="1"/>
              <a:t>toolstring</a:t>
            </a:r>
            <a:r>
              <a:rPr lang="en-US" dirty="0"/>
              <a:t>, tools had to be pushed by hand due to the angle between the </a:t>
            </a:r>
            <a:r>
              <a:rPr lang="en-US" dirty="0" err="1"/>
              <a:t>tugger</a:t>
            </a:r>
            <a:r>
              <a:rPr lang="en-US" dirty="0"/>
              <a:t> and the well.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While pulling out the bottom tool, the rotating sub (IBC-E) at the end of USIT got stuck against the rotary table.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Since there was no tension indicator on the </a:t>
            </a:r>
            <a:r>
              <a:rPr lang="en-US" dirty="0" err="1"/>
              <a:t>tugger</a:t>
            </a:r>
            <a:r>
              <a:rPr lang="en-US" dirty="0"/>
              <a:t>, the crew continued to pull without noticing that the sub was getting pulled apart.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Finally the sub broke and fell into the well.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8026"/>
            <a:ext cx="1786597" cy="6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3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" y="310481"/>
            <a:ext cx="3502244" cy="58775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17" y="310481"/>
            <a:ext cx="3752298" cy="5877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9097" y="1550013"/>
            <a:ext cx="4018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Angle between chain and well</a:t>
            </a:r>
            <a:endParaRPr lang="nb-NO" sz="2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8112885">
            <a:off x="1539483" y="3127823"/>
            <a:ext cx="3298857" cy="3155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6411" y="4139608"/>
            <a:ext cx="3851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Half of the bowl removed to 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create clearance</a:t>
            </a:r>
            <a:endParaRPr lang="nb-NO" sz="2400" b="1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9742334">
            <a:off x="7304077" y="4091242"/>
            <a:ext cx="1793411" cy="3440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8026"/>
            <a:ext cx="1786597" cy="6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0" y="994651"/>
            <a:ext cx="2819400" cy="50122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39" y="1017610"/>
            <a:ext cx="2819401" cy="5012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916" y="259307"/>
            <a:ext cx="1008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Bottom of USIT after Rig Down, with remaining piece of Rotating Sub</a:t>
            </a:r>
            <a:endParaRPr lang="nb-NO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t="26270" r="16979" b="12437"/>
          <a:stretch/>
        </p:blipFill>
        <p:spPr>
          <a:xfrm>
            <a:off x="8147712" y="994651"/>
            <a:ext cx="3401182" cy="50122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47712" y="6029878"/>
            <a:ext cx="3466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Top of rotating sub (IBC-E)</a:t>
            </a:r>
          </a:p>
          <a:p>
            <a:r>
              <a:rPr lang="en-US" sz="2400" dirty="0"/>
              <a:t>      (last remaining part)</a:t>
            </a:r>
            <a:endParaRPr lang="nb-NO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10616" y="4326340"/>
            <a:ext cx="2211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Severed Bolts</a:t>
            </a:r>
            <a:endParaRPr lang="nb-NO" sz="28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55642" y="2934269"/>
            <a:ext cx="570363" cy="5665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/>
          <p:cNvSpPr/>
          <p:nvPr/>
        </p:nvSpPr>
        <p:spPr>
          <a:xfrm>
            <a:off x="5631121" y="2093980"/>
            <a:ext cx="570363" cy="5665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Oval 16"/>
          <p:cNvSpPr/>
          <p:nvPr/>
        </p:nvSpPr>
        <p:spPr>
          <a:xfrm>
            <a:off x="5734335" y="3619279"/>
            <a:ext cx="570363" cy="5665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Oval 17"/>
          <p:cNvSpPr/>
          <p:nvPr/>
        </p:nvSpPr>
        <p:spPr>
          <a:xfrm>
            <a:off x="4731936" y="3052763"/>
            <a:ext cx="570363" cy="5665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3860"/>
            <a:ext cx="1786597" cy="669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562" y="6052837"/>
            <a:ext cx="3466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Bottom of USIT with top </a:t>
            </a:r>
          </a:p>
          <a:p>
            <a:r>
              <a:rPr lang="en-US" sz="2400" dirty="0"/>
              <a:t>     of IBC-E attached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17099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39726" y="114961"/>
            <a:ext cx="10515600" cy="1325563"/>
          </a:xfrm>
        </p:spPr>
        <p:txBody>
          <a:bodyPr/>
          <a:lstStyle/>
          <a:p>
            <a:r>
              <a:rPr lang="en-US" u="sng" dirty="0"/>
              <a:t>Rotating Sub IBCS - E</a:t>
            </a:r>
            <a:r>
              <a:rPr lang="en-US" dirty="0"/>
              <a:t>:</a:t>
            </a: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4476466" y="2251881"/>
            <a:ext cx="4031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Length</a:t>
            </a:r>
            <a:r>
              <a:rPr lang="en-US" sz="2800" dirty="0"/>
              <a:t>: 532 mm (29.95 in)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4599" y="2813074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OD</a:t>
            </a:r>
            <a:r>
              <a:rPr lang="en-US" sz="2800" dirty="0"/>
              <a:t>       : 262,4 mm (10.33 in)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4599" y="3374267"/>
            <a:ext cx="2244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Non Magnetic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8026"/>
            <a:ext cx="1786597" cy="66997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7" y="1440524"/>
            <a:ext cx="2587937" cy="4913926"/>
          </a:xfrm>
        </p:spPr>
      </p:pic>
    </p:spTree>
    <p:extLst>
      <p:ext uri="{BB962C8B-B14F-4D97-AF65-F5344CB8AC3E}">
        <p14:creationId xmlns:p14="http://schemas.microsoft.com/office/powerpoint/2010/main" val="204401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59D2-866B-425D-8CE6-A0601037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Measures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C2EF3-3ABB-4C89-929A-FDF79B5C2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Re-</a:t>
            </a:r>
            <a:r>
              <a:rPr lang="en-US"/>
              <a:t>emphasise</a:t>
            </a:r>
            <a:r>
              <a:rPr lang="en-US" dirty="0"/>
              <a:t> the following items at the TBT:</a:t>
            </a:r>
          </a:p>
          <a:p>
            <a:pPr lvl="1"/>
            <a:r>
              <a:rPr lang="en-US" dirty="0"/>
              <a:t>Risk of snagging </a:t>
            </a:r>
            <a:r>
              <a:rPr lang="en-US" dirty="0" err="1"/>
              <a:t>toolstring</a:t>
            </a:r>
            <a:r>
              <a:rPr lang="en-US" dirty="0"/>
              <a:t> at rotary table while being recovered on tugger line.</a:t>
            </a:r>
          </a:p>
          <a:p>
            <a:pPr lvl="1"/>
            <a:r>
              <a:rPr lang="en-US" dirty="0"/>
              <a:t>Discuss tugger alignment. Tugger is not aligned over the well and the </a:t>
            </a:r>
            <a:r>
              <a:rPr lang="en-US" dirty="0" err="1"/>
              <a:t>toolstring</a:t>
            </a:r>
            <a:r>
              <a:rPr lang="en-US" dirty="0"/>
              <a:t> will be pulled to the side.</a:t>
            </a:r>
          </a:p>
          <a:p>
            <a:r>
              <a:rPr lang="nb-NO" dirty="0"/>
              <a:t>Remove both rotary table bowl inserts prior to handling larger OD sections of toolstring such as Ultrasonic sub</a:t>
            </a:r>
            <a:r>
              <a:rPr lang="en-US" dirty="0"/>
              <a:t>.</a:t>
            </a:r>
          </a:p>
          <a:p>
            <a:r>
              <a:rPr lang="en-US" dirty="0"/>
              <a:t>SLB wireline rig book for Borgland Dolphin to be updated with this learning.</a:t>
            </a:r>
          </a:p>
          <a:p>
            <a:r>
              <a:rPr lang="en-US" dirty="0"/>
              <a:t>SLB to review and distribute internally.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1527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408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Office Theme</vt:lpstr>
      <vt:lpstr>Client:  DNO Norge AS Rig     :  Borgland Dolphin  Well  : 1/3 – A – 1H Date  : 20-Jul-21</vt:lpstr>
      <vt:lpstr>Situation Description:</vt:lpstr>
      <vt:lpstr>Wireline BHA:  EDTC – DSLT – USIT_IBC Length: 14.33m Max OD: 10.33 in</vt:lpstr>
      <vt:lpstr>Incident Description</vt:lpstr>
      <vt:lpstr>PowerPoint Presentation</vt:lpstr>
      <vt:lpstr>PowerPoint Presentation</vt:lpstr>
      <vt:lpstr>Rotating Sub IBCS - E:</vt:lpstr>
      <vt:lpstr>Mitigating Measures</vt:lpstr>
    </vt:vector>
  </TitlesOfParts>
  <Company>Schlumberger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Borgland Dolphin 1/3 – A – 1H</dc:title>
  <dc:creator>Federico Hansen Kahnert</dc:creator>
  <cp:lastModifiedBy>Drilling Supervisor</cp:lastModifiedBy>
  <cp:revision>14</cp:revision>
  <dcterms:created xsi:type="dcterms:W3CDTF">2021-07-20T21:35:01Z</dcterms:created>
  <dcterms:modified xsi:type="dcterms:W3CDTF">2021-07-21T03:50:00Z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85f1f62-8d2b-4457-869c-0a13c6549635_Enabled">
    <vt:lpwstr>True</vt:lpwstr>
  </property>
  <property fmtid="{D5CDD505-2E9C-101B-9397-08002B2CF9AE}" pid="3" name="MSIP_Label_585f1f62-8d2b-4457-869c-0a13c6549635_SiteId">
    <vt:lpwstr>41ff26dc-250f-4b13-8981-739be8610c21</vt:lpwstr>
  </property>
  <property fmtid="{D5CDD505-2E9C-101B-9397-08002B2CF9AE}" pid="4" name="MSIP_Label_585f1f62-8d2b-4457-869c-0a13c6549635_Owner">
    <vt:lpwstr>FKahnert@slb.com</vt:lpwstr>
  </property>
  <property fmtid="{D5CDD505-2E9C-101B-9397-08002B2CF9AE}" pid="5" name="MSIP_Label_585f1f62-8d2b-4457-869c-0a13c6549635_SetDate">
    <vt:lpwstr>2021-07-20T23:49:19.5651172Z</vt:lpwstr>
  </property>
  <property fmtid="{D5CDD505-2E9C-101B-9397-08002B2CF9AE}" pid="6" name="MSIP_Label_585f1f62-8d2b-4457-869c-0a13c6549635_Name">
    <vt:lpwstr>Private</vt:lpwstr>
  </property>
  <property fmtid="{D5CDD505-2E9C-101B-9397-08002B2CF9AE}" pid="7" name="MSIP_Label_585f1f62-8d2b-4457-869c-0a13c6549635_Application">
    <vt:lpwstr>Microsoft Azure Information Protection</vt:lpwstr>
  </property>
  <property fmtid="{D5CDD505-2E9C-101B-9397-08002B2CF9AE}" pid="8" name="MSIP_Label_585f1f62-8d2b-4457-869c-0a13c6549635_ActionId">
    <vt:lpwstr>198b7168-3f4a-4b9d-b200-1c6699d30fc0</vt:lpwstr>
  </property>
  <property fmtid="{D5CDD505-2E9C-101B-9397-08002B2CF9AE}" pid="9" name="MSIP_Label_585f1f62-8d2b-4457-869c-0a13c6549635_Extended_MSFT_Method">
    <vt:lpwstr>Automatic</vt:lpwstr>
  </property>
  <property fmtid="{D5CDD505-2E9C-101B-9397-08002B2CF9AE}" pid="10" name="MSIP_Label_8bb759f6-5337-4dc5-b19b-e74b6da11f8f_Enabled">
    <vt:lpwstr>True</vt:lpwstr>
  </property>
  <property fmtid="{D5CDD505-2E9C-101B-9397-08002B2CF9AE}" pid="11" name="MSIP_Label_8bb759f6-5337-4dc5-b19b-e74b6da11f8f_SiteId">
    <vt:lpwstr>41ff26dc-250f-4b13-8981-739be8610c21</vt:lpwstr>
  </property>
  <property fmtid="{D5CDD505-2E9C-101B-9397-08002B2CF9AE}" pid="12" name="MSIP_Label_8bb759f6-5337-4dc5-b19b-e74b6da11f8f_Owner">
    <vt:lpwstr>FKahnert@slb.com</vt:lpwstr>
  </property>
  <property fmtid="{D5CDD505-2E9C-101B-9397-08002B2CF9AE}" pid="13" name="MSIP_Label_8bb759f6-5337-4dc5-b19b-e74b6da11f8f_SetDate">
    <vt:lpwstr>2021-07-20T23:49:19.5651172Z</vt:lpwstr>
  </property>
  <property fmtid="{D5CDD505-2E9C-101B-9397-08002B2CF9AE}" pid="14" name="MSIP_Label_8bb759f6-5337-4dc5-b19b-e74b6da11f8f_Name">
    <vt:lpwstr>Internal</vt:lpwstr>
  </property>
  <property fmtid="{D5CDD505-2E9C-101B-9397-08002B2CF9AE}" pid="15" name="MSIP_Label_8bb759f6-5337-4dc5-b19b-e74b6da11f8f_Application">
    <vt:lpwstr>Microsoft Azure Information Protection</vt:lpwstr>
  </property>
  <property fmtid="{D5CDD505-2E9C-101B-9397-08002B2CF9AE}" pid="16" name="MSIP_Label_8bb759f6-5337-4dc5-b19b-e74b6da11f8f_ActionId">
    <vt:lpwstr>198b7168-3f4a-4b9d-b200-1c6699d30fc0</vt:lpwstr>
  </property>
  <property fmtid="{D5CDD505-2E9C-101B-9397-08002B2CF9AE}" pid="17" name="MSIP_Label_8bb759f6-5337-4dc5-b19b-e74b6da11f8f_Parent">
    <vt:lpwstr>585f1f62-8d2b-4457-869c-0a13c6549635</vt:lpwstr>
  </property>
  <property fmtid="{D5CDD505-2E9C-101B-9397-08002B2CF9AE}" pid="18" name="MSIP_Label_8bb759f6-5337-4dc5-b19b-e74b6da11f8f_Extended_MSFT_Method">
    <vt:lpwstr>Automatic</vt:lpwstr>
  </property>
  <property fmtid="{D5CDD505-2E9C-101B-9397-08002B2CF9AE}" pid="19" name="Sensitivity">
    <vt:lpwstr>Private Internal</vt:lpwstr>
  </property>
</Properties>
</file>