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63" r:id="rId5"/>
    <p:sldId id="260" r:id="rId6"/>
    <p:sldId id="259" r:id="rId7"/>
    <p:sldId id="256" r:id="rId8"/>
    <p:sldId id="257" r:id="rId9"/>
  </p:sldIdLst>
  <p:sldSz cx="12192000" cy="6858000"/>
  <p:notesSz cx="7010400" cy="9296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illing Supervisor" initials="DS" lastIdx="1" clrIdx="0">
    <p:extLst>
      <p:ext uri="{19B8F6BF-5375-455C-9EA6-DF929625EA0E}">
        <p15:presenceInfo xmlns:p15="http://schemas.microsoft.com/office/powerpoint/2012/main" userId="S::dsv@wellexpertise.com::20c8b773-a1cc-4439-aba2-225bc5cc10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6ED3-9427-4F54-A3BD-AC85F9240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89D29-FA72-4495-AF5E-6BCE3140A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FDA98-2C8B-4855-AF46-5005A862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3D52F-B05A-431D-B576-5E43B958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3C817-852C-4450-901F-47349D48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799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EBB6-ED0E-4693-A4C7-4C30CC92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AF32A-CD72-4E70-9C0C-5EEEA410D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629C-49FD-4577-937B-8998F58C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8680-524B-4F4C-8294-4C7B872F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EB9B0-9298-420F-8CC4-D23ADAB1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235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C1851-D965-4394-9FF8-D56CC67AC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833FA-AF20-436C-A310-F10BBA5DC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2404-DBA9-4857-9F7A-8286ED87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7EAF-5B13-4DDF-A819-B24021B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4756E-B5A2-4423-8C19-818384C9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831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3342-2871-48A3-BB4D-FC976F5F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19A9B-2D92-4CD2-8CF9-DE8836A0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FFCE-87DC-46BE-890C-66D4C957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867DA-1A35-4934-9AC8-B625264F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984ED-BFF7-483C-AF8A-5F4AEDC8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39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8CF3-6094-4C36-ACEF-DA46C43E2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47551-2BEA-42CD-B688-5892A1AEC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AB98C-AF29-4B20-BA3A-E9FC9675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9A388-01A0-49BB-A57C-497AA29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2E2EF-E733-4C19-993A-BCED1E42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217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87D6-9627-4123-BACD-60A76045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91646-E012-42F9-84E9-BB486CA2B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5F4BF-3F83-4E99-8A5E-00B9729F7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C0583-CAB3-4A9A-BD0E-B2A8C5CE2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2B8B2-778E-4B37-BA47-B7E20F1C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1109-2804-4BDB-8A2A-29AE002A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271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D925-5ADC-43C2-98F4-563E790D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DBDB9-FFE0-4623-A959-96A9F64E6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77396-6A23-4FA6-90E0-0C5DA019A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25770-23C4-4C81-970B-844ACB95A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95A53-558F-4EE0-96E2-D52986CAA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9326C-D643-445D-A548-E2F0E937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D73D7-6D75-4023-BF96-655B3768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2172C-50C4-471A-91E0-6B0C913B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A4C89-929E-4E2D-8A93-99236729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14808-88B2-418C-A1D0-665BCBAE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14870-6798-4849-8117-66DC62DD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C7B3B-B917-44D2-A043-7F9802A5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395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B26D7-507F-49F0-BE18-BF34BBDC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475F8-F4D0-431E-AAC1-7421B358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67EB8-697B-447E-A8B1-1AE9E719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11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6E3A-A81F-4967-A6E6-600F35F3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93C1-68F5-43DB-ACCB-06AD0E80F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38137-A116-40EC-919E-DD107FF4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F9FA6-EFBC-478F-A045-B8088C90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077ED-95D1-487D-8D21-6F2E45CA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3D259-173F-4C42-A1A0-FDDF62AB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77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DE6F-47F5-4B06-B3B6-74E62A1B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6FE5-F23D-4178-956C-7693E9D1B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634B6-75BB-447D-8AFC-560AC8864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443AE-4550-4366-98A2-351A3893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0E286-04A7-4942-A065-CE4BD25F5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C60D6-8F4B-46AE-BD0F-63008497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55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362132-34F7-4EE7-95E6-2D062660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253F8-04E4-43A8-B879-8067ED444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36836-B810-4B4E-A537-380CDED58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17759-D067-458C-A8AF-2CCC6DEEED0A}" type="datetimeFigureOut">
              <a:rPr lang="nb-NO" smtClean="0"/>
              <a:t>03.05.2021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F503C-F1BA-4F83-9C76-E2CD29B76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E3E13-86CD-43E6-BE66-8AEE16315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99A61-5649-463C-A69D-3547248311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169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TRT in UHG system with tuggers on TRT for over hull guidance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1A5C5-F68C-4CC1-8331-DA5B9FAA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980" y="554892"/>
            <a:ext cx="8101948" cy="607646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7BFC76-004E-4AA6-8F28-4BAAE7BAF60B}"/>
              </a:ext>
            </a:extLst>
          </p:cNvPr>
          <p:cNvCxnSpPr>
            <a:cxnSpLocks/>
          </p:cNvCxnSpPr>
          <p:nvPr/>
        </p:nvCxnSpPr>
        <p:spPr>
          <a:xfrm>
            <a:off x="3069699" y="5024397"/>
            <a:ext cx="1596086" cy="72099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83270F-48C3-4F2B-B722-D3188E9A710D}"/>
              </a:ext>
            </a:extLst>
          </p:cNvPr>
          <p:cNvSpPr txBox="1"/>
          <p:nvPr/>
        </p:nvSpPr>
        <p:spPr>
          <a:xfrm>
            <a:off x="2101481" y="4844086"/>
            <a:ext cx="134335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SCM pointing aft on recovery</a:t>
            </a:r>
            <a:endParaRPr lang="nb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0FF58-3C9F-425F-8EBE-C0971B078A6E}"/>
              </a:ext>
            </a:extLst>
          </p:cNvPr>
          <p:cNvSpPr txBox="1"/>
          <p:nvPr/>
        </p:nvSpPr>
        <p:spPr>
          <a:xfrm>
            <a:off x="10021928" y="4485473"/>
            <a:ext cx="134335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nb-NO"/>
            </a:defPPr>
          </a:lstStyle>
          <a:p>
            <a:r>
              <a:rPr lang="en-US" dirty="0"/>
              <a:t>TRT laying against starboard UHG only and rig trimmed starboard</a:t>
            </a:r>
            <a:endParaRPr lang="nb-N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FDBE7-C74F-43BE-B3B3-8BF42F58D77A}"/>
              </a:ext>
            </a:extLst>
          </p:cNvPr>
          <p:cNvSpPr txBox="1"/>
          <p:nvPr/>
        </p:nvSpPr>
        <p:spPr>
          <a:xfrm>
            <a:off x="2101481" y="977480"/>
            <a:ext cx="1343357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TRT not engaged with port UHG – conflict with HXT hub</a:t>
            </a:r>
            <a:endParaRPr lang="nb-NO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44DAE-093A-4F59-A820-462939C5C806}"/>
              </a:ext>
            </a:extLst>
          </p:cNvPr>
          <p:cNvCxnSpPr>
            <a:cxnSpLocks/>
          </p:cNvCxnSpPr>
          <p:nvPr/>
        </p:nvCxnSpPr>
        <p:spPr>
          <a:xfrm flipH="1" flipV="1">
            <a:off x="9691077" y="4734502"/>
            <a:ext cx="330851" cy="18137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D183E9-0A0F-4817-98B7-9C9E30B09863}"/>
              </a:ext>
            </a:extLst>
          </p:cNvPr>
          <p:cNvCxnSpPr>
            <a:cxnSpLocks/>
          </p:cNvCxnSpPr>
          <p:nvPr/>
        </p:nvCxnSpPr>
        <p:spPr>
          <a:xfrm>
            <a:off x="3444838" y="1829298"/>
            <a:ext cx="759839" cy="108015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AEF22D-3D6A-47B5-BD32-AD26176089BD}"/>
              </a:ext>
            </a:extLst>
          </p:cNvPr>
          <p:cNvCxnSpPr>
            <a:cxnSpLocks/>
          </p:cNvCxnSpPr>
          <p:nvPr/>
        </p:nvCxnSpPr>
        <p:spPr>
          <a:xfrm flipH="1">
            <a:off x="6416597" y="4915877"/>
            <a:ext cx="3605331" cy="127249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97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TRT/HXT on 105 ton skid after 90° CCW turn</a:t>
            </a:r>
            <a:endParaRPr lang="nb-NO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630A38-2129-4A88-ACC8-1D073F5EB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457" y="667688"/>
            <a:ext cx="7891807" cy="5920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50FCA7-316B-4074-ABFB-C212A0EC7A16}"/>
              </a:ext>
            </a:extLst>
          </p:cNvPr>
          <p:cNvSpPr txBox="1"/>
          <p:nvPr/>
        </p:nvSpPr>
        <p:spPr>
          <a:xfrm>
            <a:off x="10050584" y="1476777"/>
            <a:ext cx="14458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SCM (out of shot) now pointing to starboard – towards BOP</a:t>
            </a:r>
            <a:endParaRPr lang="nb-NO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5BA15E-6EC9-48A8-A5D8-BC6ED546D25B}"/>
              </a:ext>
            </a:extLst>
          </p:cNvPr>
          <p:cNvSpPr txBox="1"/>
          <p:nvPr/>
        </p:nvSpPr>
        <p:spPr>
          <a:xfrm>
            <a:off x="10050584" y="4724070"/>
            <a:ext cx="1445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Hub now rotated from port to aft</a:t>
            </a:r>
            <a:endParaRPr lang="nb-NO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0615FB-6E6B-41C3-A90C-EE2A73F0F7E2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692264" y="5185735"/>
            <a:ext cx="358320" cy="174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0FC49D-68D1-4D5A-9D86-EF553291DD73}"/>
              </a:ext>
            </a:extLst>
          </p:cNvPr>
          <p:cNvCxnSpPr>
            <a:cxnSpLocks/>
          </p:cNvCxnSpPr>
          <p:nvPr/>
        </p:nvCxnSpPr>
        <p:spPr>
          <a:xfrm flipH="1">
            <a:off x="9620738" y="2779938"/>
            <a:ext cx="429846" cy="124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84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HXT funnel position on 105 ton skid (port side)</a:t>
            </a:r>
            <a:endParaRPr lang="nb-NO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6CF933-F4B1-4927-A995-91AE4C51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90" y="542035"/>
            <a:ext cx="8276539" cy="6207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9F9FDE-9446-4F31-9785-1418D76DABB6}"/>
              </a:ext>
            </a:extLst>
          </p:cNvPr>
          <p:cNvSpPr txBox="1"/>
          <p:nvPr/>
        </p:nvSpPr>
        <p:spPr>
          <a:xfrm>
            <a:off x="7698155" y="5139223"/>
            <a:ext cx="11644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Hole for mini-post</a:t>
            </a:r>
            <a:endParaRPr lang="nb-NO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443CDD-EC21-44C3-B23F-61AFA72B9D86}"/>
              </a:ext>
            </a:extLst>
          </p:cNvPr>
          <p:cNvCxnSpPr>
            <a:cxnSpLocks/>
          </p:cNvCxnSpPr>
          <p:nvPr/>
        </p:nvCxnSpPr>
        <p:spPr>
          <a:xfrm flipH="1" flipV="1">
            <a:off x="6697785" y="3657600"/>
            <a:ext cx="1086340" cy="155526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0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Overhang of SCM vs starboard edge of 105 ton skid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E89F9-D021-4C05-81AA-10E19257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79" y="511924"/>
            <a:ext cx="8316686" cy="6237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1ECD9-6EDA-49C0-A791-9C1D66860E13}"/>
              </a:ext>
            </a:extLst>
          </p:cNvPr>
          <p:cNvSpPr txBox="1"/>
          <p:nvPr/>
        </p:nvSpPr>
        <p:spPr>
          <a:xfrm>
            <a:off x="2180493" y="5240823"/>
            <a:ext cx="11644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Hole for mini-post</a:t>
            </a:r>
            <a:endParaRPr lang="nb-NO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B2EC37-933B-48FB-AFE5-B43BD8DB37A9}"/>
              </a:ext>
            </a:extLst>
          </p:cNvPr>
          <p:cNvCxnSpPr>
            <a:cxnSpLocks/>
          </p:cNvCxnSpPr>
          <p:nvPr/>
        </p:nvCxnSpPr>
        <p:spPr>
          <a:xfrm>
            <a:off x="3280388" y="5749364"/>
            <a:ext cx="2680676" cy="57238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03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HXT funnel position vs holes for mini-posts on 105 ton skid (starboard side)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FC9F1-5072-45EF-BCE6-63450B6A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77592"/>
            <a:ext cx="8362462" cy="6271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55FC6-5A5F-4167-A21A-E68A0C6888EF}"/>
              </a:ext>
            </a:extLst>
          </p:cNvPr>
          <p:cNvSpPr txBox="1"/>
          <p:nvPr/>
        </p:nvSpPr>
        <p:spPr>
          <a:xfrm>
            <a:off x="273539" y="4312978"/>
            <a:ext cx="1445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± 20 cm center to center</a:t>
            </a:r>
            <a:endParaRPr lang="nb-NO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182E17-09B7-432F-BFE7-6CB20847C501}"/>
              </a:ext>
            </a:extLst>
          </p:cNvPr>
          <p:cNvCxnSpPr/>
          <p:nvPr/>
        </p:nvCxnSpPr>
        <p:spPr>
          <a:xfrm flipH="1">
            <a:off x="1289538" y="3720123"/>
            <a:ext cx="3923324" cy="130516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9387C5-C3C6-45E0-A2F2-A7199E45176D}"/>
              </a:ext>
            </a:extLst>
          </p:cNvPr>
          <p:cNvCxnSpPr>
            <a:cxnSpLocks/>
          </p:cNvCxnSpPr>
          <p:nvPr/>
        </p:nvCxnSpPr>
        <p:spPr>
          <a:xfrm flipH="1">
            <a:off x="1211385" y="3825742"/>
            <a:ext cx="4532923" cy="1568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615031-987E-43BC-93C4-AE24947A9CC2}"/>
              </a:ext>
            </a:extLst>
          </p:cNvPr>
          <p:cNvCxnSpPr>
            <a:cxnSpLocks/>
          </p:cNvCxnSpPr>
          <p:nvPr/>
        </p:nvCxnSpPr>
        <p:spPr>
          <a:xfrm>
            <a:off x="1609969" y="4923692"/>
            <a:ext cx="109416" cy="3126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12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TRT released from HXT</a:t>
            </a:r>
            <a:endParaRPr lang="nb-N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C06DBD-7984-4873-A04C-C2155E25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10" y="578338"/>
            <a:ext cx="8086318" cy="6064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3270F-48C3-4F2B-B722-D3188E9A710D}"/>
              </a:ext>
            </a:extLst>
          </p:cNvPr>
          <p:cNvSpPr txBox="1"/>
          <p:nvPr/>
        </p:nvSpPr>
        <p:spPr>
          <a:xfrm>
            <a:off x="382096" y="4531471"/>
            <a:ext cx="1343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SCM to starboard (towards BOP)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405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HXT skidding out through cellar deck door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4D9B1-0331-4767-BB8E-C574CC14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2" y="687753"/>
            <a:ext cx="8009303" cy="6006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AF5AB-E88D-4199-8C76-E4B964151A9E}"/>
              </a:ext>
            </a:extLst>
          </p:cNvPr>
          <p:cNvSpPr txBox="1"/>
          <p:nvPr/>
        </p:nvSpPr>
        <p:spPr>
          <a:xfrm>
            <a:off x="8221353" y="1899139"/>
            <a:ext cx="1633214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nb-NO"/>
            </a:defPPr>
          </a:lstStyle>
          <a:p>
            <a:r>
              <a:rPr lang="en-US" dirty="0"/>
              <a:t>32 cm from SCM bumper bar to BOP</a:t>
            </a:r>
          </a:p>
          <a:p>
            <a:endParaRPr lang="en-US" dirty="0"/>
          </a:p>
          <a:p>
            <a:r>
              <a:rPr lang="en-US" dirty="0" err="1"/>
              <a:t>Obs</a:t>
            </a:r>
            <a:r>
              <a:rPr lang="en-US" dirty="0"/>
              <a:t>:</a:t>
            </a:r>
          </a:p>
          <a:p>
            <a:r>
              <a:rPr lang="en-US" dirty="0"/>
              <a:t>If mini-posts used to land on this clearance would be 10-12 cm</a:t>
            </a:r>
            <a:endParaRPr lang="nb-NO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48535A-656F-48B4-9701-398811B73C7D}"/>
              </a:ext>
            </a:extLst>
          </p:cNvPr>
          <p:cNvCxnSpPr>
            <a:cxnSpLocks/>
          </p:cNvCxnSpPr>
          <p:nvPr/>
        </p:nvCxnSpPr>
        <p:spPr>
          <a:xfrm flipH="1">
            <a:off x="6940062" y="2891692"/>
            <a:ext cx="1398953" cy="28917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534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71728-180D-4DE3-9E9C-FC740649D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39" y="108561"/>
            <a:ext cx="11066584" cy="688608"/>
          </a:xfrm>
        </p:spPr>
        <p:txBody>
          <a:bodyPr/>
          <a:lstStyle/>
          <a:p>
            <a:r>
              <a:rPr lang="en-US" dirty="0"/>
              <a:t>HXT skidding out onto main deck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2FEF6-588C-4BC7-9848-43396200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3" y="601783"/>
            <a:ext cx="8196874" cy="61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164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Drilling Supervisor</dc:creator>
  <cp:lastModifiedBy>Drilling Supervisor</cp:lastModifiedBy>
  <cp:revision>9</cp:revision>
  <cp:lastPrinted>2021-05-02T21:33:30Z</cp:lastPrinted>
  <dcterms:created xsi:type="dcterms:W3CDTF">2021-05-02T20:21:44Z</dcterms:created>
  <dcterms:modified xsi:type="dcterms:W3CDTF">2021-05-03T01:31:28Z</dcterms:modified>
</cp:coreProperties>
</file>